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Barclays-Modcomm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914400"/>
            <a:ext cx="2984602" cy="16459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31520" y="292608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defRPr sz="4000" b="1">
                <a:solidFill>
                  <a:srgbClr val="FFFFFF"/>
                </a:solidFill>
                <a:latin typeface="Arial"/>
              </a:defRPr>
            </a:pPr>
            <a:r>
              <a:t>AI-Powered Proof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384048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000">
                <a:solidFill>
                  <a:srgbClr val="E2E2E2"/>
                </a:solidFill>
                <a:latin typeface="Arial"/>
              </a:rPr>
              <a:t>Automated compliance, brand, and channel analysis for </a:t>
            </a:r>
            <a:r>
              <a:rPr sz="2000" b="1">
                <a:solidFill>
                  <a:srgbClr val="C3FB5A"/>
                </a:solidFill>
                <a:latin typeface="Arial"/>
              </a:rPr>
              <a:t>Barclays</a:t>
            </a:r>
            <a:r>
              <a:rPr sz="2000">
                <a:solidFill>
                  <a:srgbClr val="E2E2E2"/>
                </a:solidFill>
                <a:latin typeface="Arial"/>
              </a:rPr>
              <a:t> marketing materials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93776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Built by OLIVER Agency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278892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Brand Agent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2801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01A1A2"/>
                </a:solidFill>
                <a:latin typeface="Arial"/>
              </a:defRPr>
            </a:pPr>
            <a:r>
              <a:t>Barclays Brand Checks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5029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Logo usage — correct version, minimum size, clear space, placement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Colour palette — approved masterbrand colours, WCAG-compliant pairings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Typography — Barclays Effra (Arial fallback), correct weights and scale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Design principles — overall design reflects brand expression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Sacred assets — present and unaltered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Accessibility — legible font sizes, proper contrast ratios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40" y="12801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01A1A2"/>
                </a:solidFill>
                <a:latin typeface="Arial"/>
              </a:defRPr>
            </a:pPr>
            <a:r>
              <a:t>Barclaycard Specifics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92240" y="1691640"/>
            <a:ext cx="5029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Card Portal — stroke weight, corner radius, border colour, rotation limits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Barclaycard-specific core principles and guidelines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Experiential and email-specific guidelines applied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Social media guidelines for Barclaycard-branded content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Brand selection is per-campaign — agents load the correct spec dynamically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15+ brand guideline documents in the Knowledge Base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Channel Agents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2801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01A1A2"/>
                </a:solidFill>
                <a:latin typeface="Arial"/>
              </a:defRPr>
            </a:pPr>
            <a:r>
              <a:t>Best Practices Agent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5029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Content strategy — messaging clarity, CTA effectiveness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Creative best practices — visual hierarchy, engagement patterns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Platform optimisation — algorithm tips, safe zones, text-to-image ratios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Engagement — hashtags, mentions, tone suitability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Mobile-first design — legibility, touch targets, thumb-zone navigation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40" y="12801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01A1A2"/>
                </a:solidFill>
                <a:latin typeface="Arial"/>
              </a:defRPr>
            </a:pPr>
            <a:r>
              <a:t>Tech Specs Agent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92240" y="1691640"/>
            <a:ext cx="5029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Dimensions &amp; resolution — platform-specific sizes, DPI/PPI, aspect ratios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File format — type, size limits, compression quality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Typography specs — minimum font sizes, character counts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Digital grid system — 12-col desktop, 6-col mobile, 8px baseline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WCAG accessibility — colour contrast, documented pairings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Platform-specific specs — safe zones, video formats, frame rates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RAG Status &amp; Decision Logic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4572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01A1A2"/>
                </a:solidFill>
                <a:latin typeface="Arial"/>
              </a:defRPr>
            </a:pPr>
            <a:r>
              <a:t>Per-Agent RAG Status</a:t>
            </a:r>
          </a:p>
        </p:txBody>
      </p:sp>
      <p:sp>
        <p:nvSpPr>
          <p:cNvPr id="5" name="Oval 4"/>
          <p:cNvSpPr/>
          <p:nvPr/>
        </p:nvSpPr>
        <p:spPr>
          <a:xfrm>
            <a:off x="914400" y="1691640"/>
            <a:ext cx="320040" cy="320040"/>
          </a:xfrm>
          <a:prstGeom prst="ellipse">
            <a:avLst/>
          </a:prstGeom>
          <a:solidFill>
            <a:srgbClr val="09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17320" y="170992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1A2142"/>
                </a:solidFill>
                <a:latin typeface="Arial"/>
              </a:defRPr>
            </a:pPr>
            <a:r>
              <a:t>Green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377440" y="170992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8E8E8E"/>
                </a:solidFill>
                <a:latin typeface="Arial"/>
              </a:defRPr>
            </a:pPr>
            <a:r>
              <a:t>Fully compliant — no issues found</a:t>
            </a:r>
          </a:p>
        </p:txBody>
      </p:sp>
      <p:sp>
        <p:nvSpPr>
          <p:cNvPr id="8" name="Oval 7"/>
          <p:cNvSpPr/>
          <p:nvPr/>
        </p:nvSpPr>
        <p:spPr>
          <a:xfrm>
            <a:off x="914400" y="2194560"/>
            <a:ext cx="320040" cy="320040"/>
          </a:xfrm>
          <a:prstGeom prst="ellipse">
            <a:avLst/>
          </a:prstGeom>
          <a:solidFill>
            <a:srgbClr val="FFB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417320" y="221284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1A2142"/>
                </a:solidFill>
                <a:latin typeface="Arial"/>
              </a:defRPr>
            </a:pPr>
            <a:r>
              <a:t>Amber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77440" y="221284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8E8E8E"/>
                </a:solidFill>
                <a:latin typeface="Arial"/>
              </a:defRPr>
            </a:pPr>
            <a:r>
              <a:t>Minor issues that should be addressed</a:t>
            </a:r>
          </a:p>
        </p:txBody>
      </p:sp>
      <p:sp>
        <p:nvSpPr>
          <p:cNvPr id="11" name="Oval 10"/>
          <p:cNvSpPr/>
          <p:nvPr/>
        </p:nvSpPr>
        <p:spPr>
          <a:xfrm>
            <a:off x="914400" y="2697480"/>
            <a:ext cx="320040" cy="320040"/>
          </a:xfrm>
          <a:prstGeom prst="ellipse">
            <a:avLst/>
          </a:prstGeom>
          <a:solidFill>
            <a:srgbClr val="E300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417320" y="271576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1A2142"/>
                </a:solidFill>
                <a:latin typeface="Arial"/>
              </a:defRPr>
            </a:pPr>
            <a:r>
              <a:t>Red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7440" y="271576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8E8E8E"/>
                </a:solidFill>
                <a:latin typeface="Arial"/>
              </a:defRPr>
            </a:pPr>
            <a:r>
              <a:t>Significant issues that must be resolved</a:t>
            </a:r>
          </a:p>
        </p:txBody>
      </p:sp>
      <p:sp>
        <p:nvSpPr>
          <p:cNvPr id="14" name="Oval 13"/>
          <p:cNvSpPr/>
          <p:nvPr/>
        </p:nvSpPr>
        <p:spPr>
          <a:xfrm>
            <a:off x="914400" y="3200400"/>
            <a:ext cx="320040" cy="320040"/>
          </a:xfrm>
          <a:prstGeom prst="ellipse">
            <a:avLst/>
          </a:prstGeom>
          <a:solidFill>
            <a:srgbClr val="8E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17320" y="3218688"/>
            <a:ext cx="914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1A2142"/>
                </a:solidFill>
                <a:latin typeface="Arial"/>
              </a:defRPr>
            </a:pPr>
            <a:r>
              <a:t>Error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77440" y="321868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8E8E8E"/>
                </a:solidFill>
                <a:latin typeface="Arial"/>
              </a:defRPr>
            </a:pPr>
            <a:r>
              <a:t>Agent could not analyse with confidence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118872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01A1A2"/>
                </a:solidFill>
                <a:latin typeface="Arial"/>
              </a:defRPr>
            </a:pPr>
            <a:r>
              <a:t>Lead Agent Decision Logic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0" y="1691640"/>
            <a:ext cx="5029200" cy="868680"/>
          </a:xfrm>
          <a:prstGeom prst="roundRect">
            <a:avLst>
              <a:gd name="adj" fmla="val 8000"/>
            </a:avLst>
          </a:prstGeom>
          <a:solidFill>
            <a:srgbClr val="F6F6F6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6537960" y="1874520"/>
            <a:ext cx="411480" cy="411480"/>
          </a:xfrm>
          <a:prstGeom prst="ellipse">
            <a:avLst/>
          </a:prstGeom>
          <a:solidFill>
            <a:srgbClr val="FFB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86600" y="178308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1A2142"/>
                </a:solidFill>
                <a:latin typeface="Arial"/>
              </a:defRPr>
            </a:pPr>
            <a:r>
              <a:t>Financial promotion detected?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086600" y="214884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006DE3"/>
                </a:solidFill>
                <a:latin typeface="Arial"/>
              </a:defRPr>
            </a:pPr>
            <a:r>
              <a:t>→ Requires Manual Legal Review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00800" y="2743200"/>
            <a:ext cx="5029200" cy="868680"/>
          </a:xfrm>
          <a:prstGeom prst="roundRect">
            <a:avLst>
              <a:gd name="adj" fmla="val 8000"/>
            </a:avLst>
          </a:prstGeom>
          <a:solidFill>
            <a:srgbClr val="F6F6F6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Oval 22"/>
          <p:cNvSpPr/>
          <p:nvPr/>
        </p:nvSpPr>
        <p:spPr>
          <a:xfrm>
            <a:off x="6537960" y="2926080"/>
            <a:ext cx="411480" cy="411480"/>
          </a:xfrm>
          <a:prstGeom prst="ellipse">
            <a:avLst/>
          </a:prstGeom>
          <a:solidFill>
            <a:srgbClr val="E300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86600" y="283464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1A2142"/>
                </a:solidFill>
                <a:latin typeface="Arial"/>
              </a:defRPr>
            </a:pPr>
            <a:r>
              <a:t>Any agent returned Error?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86600" y="32004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006DE3"/>
                </a:solidFill>
                <a:latin typeface="Arial"/>
              </a:defRPr>
            </a:pPr>
            <a:r>
              <a:t>→ Analysis Error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6400800" y="3794760"/>
            <a:ext cx="5029200" cy="868680"/>
          </a:xfrm>
          <a:prstGeom prst="roundRect">
            <a:avLst>
              <a:gd name="adj" fmla="val 8000"/>
            </a:avLst>
          </a:prstGeom>
          <a:solidFill>
            <a:srgbClr val="F6F6F6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537960" y="3977640"/>
            <a:ext cx="411480" cy="411480"/>
          </a:xfrm>
          <a:prstGeom prst="ellipse">
            <a:avLst/>
          </a:prstGeom>
          <a:solidFill>
            <a:srgbClr val="E300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86600" y="388620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1A2142"/>
                </a:solidFill>
                <a:latin typeface="Arial"/>
              </a:defRPr>
            </a:pPr>
            <a:r>
              <a:t>Any agent returned Red?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86600" y="425196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006DE3"/>
                </a:solidFill>
                <a:latin typeface="Arial"/>
              </a:defRPr>
            </a:pPr>
            <a:r>
              <a:t>→ Failed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400800" y="4846320"/>
            <a:ext cx="5029200" cy="868680"/>
          </a:xfrm>
          <a:prstGeom prst="roundRect">
            <a:avLst>
              <a:gd name="adj" fmla="val 8000"/>
            </a:avLst>
          </a:prstGeom>
          <a:solidFill>
            <a:srgbClr val="F6F6F6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6537960" y="5029200"/>
            <a:ext cx="411480" cy="411480"/>
          </a:xfrm>
          <a:prstGeom prst="ellipse">
            <a:avLst/>
          </a:prstGeom>
          <a:solidFill>
            <a:srgbClr val="09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5400" rIns="254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86600" y="493776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1A2142"/>
                </a:solidFill>
                <a:latin typeface="Arial"/>
              </a:defRPr>
            </a:pPr>
            <a:r>
              <a:t>Otherwise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86600" y="5303520"/>
            <a:ext cx="4114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60"/>
              </a:lnSpc>
              <a:spcBef>
                <a:spcPts val="0"/>
              </a:spcBef>
              <a:spcAft>
                <a:spcPts val="0"/>
              </a:spcAft>
              <a:defRPr sz="1300" b="1">
                <a:solidFill>
                  <a:srgbClr val="006DE3"/>
                </a:solidFill>
                <a:latin typeface="Arial"/>
              </a:defRPr>
            </a:pPr>
            <a:r>
              <a:t>→ Passed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1519"/>
              </a:lnSpc>
              <a:spcBef>
                <a:spcPts val="0"/>
              </a:spcBef>
              <a:spcAft>
                <a:spcPts val="0"/>
              </a:spcAft>
              <a:defRPr sz="9600" b="1">
                <a:solidFill>
                  <a:srgbClr val="C3FB5A"/>
                </a:solidFill>
                <a:latin typeface="Arial"/>
              </a:defRPr>
            </a:pPr>
            <a:r>
              <a:t>04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329184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356616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defRPr sz="3600" b="1">
                <a:solidFill>
                  <a:srgbClr val="FFFFFF"/>
                </a:solidFill>
                <a:latin typeface="Arial"/>
              </a:defRPr>
            </a:pPr>
            <a:r>
              <a:t>Campaign Management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6634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0">
                <a:solidFill>
                  <a:srgbClr val="E2E2E2"/>
                </a:solidFill>
                <a:latin typeface="Arial"/>
              </a:defRPr>
            </a:pPr>
            <a:r>
              <a:t>Organising and tracking marketing proofs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Campaign &amp; Proof Lifecycle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860907" y="1645920"/>
            <a:ext cx="1554480" cy="1188720"/>
          </a:xfrm>
          <a:prstGeom prst="roundRect">
            <a:avLst>
              <a:gd name="adj" fmla="val 10000"/>
            </a:avLst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Create</a:t>
            </a:r>
            <a:br/>
            <a:r>
              <a:t>Campaign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0907" y="2971800"/>
            <a:ext cx="1554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Set brand, agency,</a:t>
            </a:r>
            <a:br/>
            <a:r>
              <a:t>client lead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2415387.5" y="2240280.0"/>
            <a:ext cx="228600.0" cy="0.0"/>
          </a:xfrm>
          <a:prstGeom prst="line">
            <a:avLst/>
          </a:prstGeom>
          <a:ln w="2540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2643987" y="1645920"/>
            <a:ext cx="1554480" cy="1188720"/>
          </a:xfrm>
          <a:prstGeom prst="roundRect">
            <a:avLst>
              <a:gd name="adj" fmla="val 10000"/>
            </a:avLst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Upload</a:t>
            </a:r>
            <a:br/>
            <a:r>
              <a:t>Proof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43987" y="2971800"/>
            <a:ext cx="1554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Name, channel,</a:t>
            </a:r>
            <a:br/>
            <a:r>
              <a:t>sub-channel, type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198467.5" y="2240280.0"/>
            <a:ext cx="228600.0" cy="0.0"/>
          </a:xfrm>
          <a:prstGeom prst="line">
            <a:avLst/>
          </a:prstGeom>
          <a:ln w="2540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4427067" y="1645920"/>
            <a:ext cx="1554480" cy="118872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AI</a:t>
            </a:r>
            <a:br/>
            <a:r>
              <a:t>Analysis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27067" y="2971800"/>
            <a:ext cx="1554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4 agents analyse</a:t>
            </a:r>
            <a:br/>
            <a:r>
              <a:t>in parallel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5981547.5" y="2240280.0"/>
            <a:ext cx="228600.0" cy="0.0"/>
          </a:xfrm>
          <a:prstGeom prst="line">
            <a:avLst/>
          </a:prstGeom>
          <a:ln w="2540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6210147" y="1645920"/>
            <a:ext cx="1554480" cy="1188720"/>
          </a:xfrm>
          <a:prstGeom prst="roundRect">
            <a:avLst>
              <a:gd name="adj" fmla="val 10000"/>
            </a:avLst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Review</a:t>
            </a:r>
            <a:br/>
            <a:r>
              <a:t>Feedback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0147" y="2971800"/>
            <a:ext cx="1554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RAG status per</a:t>
            </a:r>
            <a:br/>
            <a:r>
              <a:t>agent + summary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7764627.5" y="2240280.0"/>
            <a:ext cx="228600.0" cy="0.0"/>
          </a:xfrm>
          <a:prstGeom prst="line">
            <a:avLst/>
          </a:prstGeom>
          <a:ln w="2540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7993227" y="1645920"/>
            <a:ext cx="1554480" cy="1188720"/>
          </a:xfrm>
          <a:prstGeom prst="roundRect">
            <a:avLst>
              <a:gd name="adj" fmla="val 10000"/>
            </a:avLst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Resolve or</a:t>
            </a:r>
            <a:br/>
            <a:r>
              <a:t>Revise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993227" y="2971800"/>
            <a:ext cx="1554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Mark issues resolved</a:t>
            </a:r>
            <a:br/>
            <a:r>
              <a:t>or upload new version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9547707.5" y="2240280.0"/>
            <a:ext cx="228600.0" cy="0.0"/>
          </a:xfrm>
          <a:prstGeom prst="line">
            <a:avLst/>
          </a:prstGeom>
          <a:ln w="2540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9776307" y="1645920"/>
            <a:ext cx="1554480" cy="118872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Export</a:t>
            </a:r>
            <a:br/>
            <a:r>
              <a:t>Report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776307" y="2971800"/>
            <a:ext cx="155448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PDF with full</a:t>
            </a:r>
            <a:br/>
            <a:r>
              <a:t>feedback details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023360"/>
            <a:ext cx="1072865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Campaign Table Features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1520" y="448056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Sortable, filterable columns — name, status, proof count, agency</a:t>
            </a:r>
          </a:p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"My Campaigns Only" toggle for personal workspace</a:t>
            </a:r>
          </a:p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Show/Hide Completed toggle</a:t>
            </a:r>
          </a:p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Quick-create modal with brand guideline selection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0" y="40233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Proof Management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00800" y="448056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Dependent dropdowns: Channel → Sub-Channel → Proof Type</a:t>
            </a:r>
          </a:p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Version history with download and comparison</a:t>
            </a:r>
          </a:p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Duplicate file detection via MD5 hash</a:t>
            </a:r>
          </a:p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Supported: Social, Display, Copy channels (22+ formats)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1519"/>
              </a:lnSpc>
              <a:spcBef>
                <a:spcPts val="0"/>
              </a:spcBef>
              <a:spcAft>
                <a:spcPts val="0"/>
              </a:spcAft>
              <a:defRPr sz="9600" b="1">
                <a:solidFill>
                  <a:srgbClr val="C3FB5A"/>
                </a:solidFill>
                <a:latin typeface="Arial"/>
              </a:defRPr>
            </a:pPr>
            <a:r>
              <a:t>05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329184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356616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defRPr sz="3600" b="1">
                <a:solidFill>
                  <a:srgbClr val="FFFFFF"/>
                </a:solidFill>
                <a:latin typeface="Arial"/>
              </a:defRPr>
            </a:pPr>
            <a:r>
              <a:t>Real-Time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6634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0">
                <a:solidFill>
                  <a:srgbClr val="E2E2E2"/>
                </a:solidFill>
                <a:latin typeface="Arial"/>
              </a:defRPr>
            </a:pPr>
            <a:r>
              <a:t>Live WebSocket-powered proof review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Real-Time WebSocket Analysis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731520" cy="36576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000" b="0">
                <a:solidFill>
                  <a:srgbClr val="8E8E8E"/>
                </a:solidFill>
                <a:latin typeface="Arial"/>
              </a:defRPr>
            </a:pPr>
            <a:r>
              <a:t>Client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00200" y="139903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06DE3"/>
                </a:solidFill>
                <a:latin typeface="Arial"/>
              </a:defRPr>
            </a:pPr>
            <a:r>
              <a:t>→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011680" y="1371600"/>
            <a:ext cx="1828800" cy="365760"/>
          </a:xfrm>
          <a:prstGeom prst="roundRect">
            <a:avLst>
              <a:gd name="adj" fmla="val 10000"/>
            </a:avLst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1">
                <a:solidFill>
                  <a:srgbClr val="FFFFFF"/>
                </a:solidFill>
                <a:latin typeface="Arial"/>
              </a:defRPr>
            </a:pPr>
            <a:r>
              <a:t>analyze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23360" y="14173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E8E8E"/>
                </a:solidFill>
                <a:latin typeface="Arial"/>
              </a:defRPr>
            </a:pPr>
            <a:r>
              <a:t>File (base64) + metadata sent via WebSocket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31520" y="1874520"/>
            <a:ext cx="731520" cy="36576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000" b="0">
                <a:solidFill>
                  <a:srgbClr val="8E8E8E"/>
                </a:solidFill>
                <a:latin typeface="Arial"/>
              </a:defRPr>
            </a:pPr>
            <a:r>
              <a:t>Server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190195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←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11680" y="1874520"/>
            <a:ext cx="1828800" cy="36576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1">
                <a:solidFill>
                  <a:srgbClr val="FFFFFF"/>
                </a:solidFill>
                <a:latin typeface="Arial"/>
              </a:defRPr>
            </a:pPr>
            <a:r>
              <a:t>agent_started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23360" y="19202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E8E8E"/>
                </a:solidFill>
                <a:latin typeface="Arial"/>
              </a:defRPr>
            </a:pPr>
            <a:r>
              <a:t>"Legal Agent is analysing..."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2377440"/>
            <a:ext cx="731520" cy="36576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000" b="0">
                <a:solidFill>
                  <a:srgbClr val="8E8E8E"/>
                </a:solidFill>
                <a:latin typeface="Arial"/>
              </a:defRPr>
            </a:pPr>
            <a:r>
              <a:t>Server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00200" y="240487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←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011680" y="2377440"/>
            <a:ext cx="1828800" cy="36576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1">
                <a:solidFill>
                  <a:srgbClr val="FFFFFF"/>
                </a:solidFill>
                <a:latin typeface="Arial"/>
              </a:defRPr>
            </a:pPr>
            <a:r>
              <a:t>agent_completed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23360" y="242316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E8E8E"/>
                </a:solidFill>
                <a:latin typeface="Arial"/>
              </a:defRPr>
            </a:pPr>
            <a:r>
              <a:t>Legal Agent review returned (RAG + feedback)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2880360"/>
            <a:ext cx="731520" cy="36576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000" b="0">
                <a:solidFill>
                  <a:srgbClr val="8E8E8E"/>
                </a:solidFill>
                <a:latin typeface="Arial"/>
              </a:defRPr>
            </a:pPr>
            <a:r>
              <a:t>Server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00200" y="290779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←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011680" y="2880360"/>
            <a:ext cx="1828800" cy="36576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1">
                <a:solidFill>
                  <a:srgbClr val="FFFFFF"/>
                </a:solidFill>
                <a:latin typeface="Arial"/>
              </a:defRPr>
            </a:pPr>
            <a:r>
              <a:t>agent_started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23360" y="292608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E8E8E"/>
                </a:solidFill>
                <a:latin typeface="Arial"/>
              </a:defRPr>
            </a:pPr>
            <a:r>
              <a:t>"Brand Agent is analysing..."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31520" y="3383280"/>
            <a:ext cx="731520" cy="36576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000" b="0">
                <a:solidFill>
                  <a:srgbClr val="8E8E8E"/>
                </a:solidFill>
                <a:latin typeface="Arial"/>
              </a:defRPr>
            </a:pPr>
            <a:r>
              <a:t>Server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00200" y="341071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←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011680" y="3383280"/>
            <a:ext cx="1828800" cy="36576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1">
                <a:solidFill>
                  <a:srgbClr val="FFFFFF"/>
                </a:solidFill>
                <a:latin typeface="Arial"/>
              </a:defRPr>
            </a:pPr>
            <a:r>
              <a:t>agent_completed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23360" y="342900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E8E8E"/>
                </a:solidFill>
                <a:latin typeface="Arial"/>
              </a:defRPr>
            </a:pPr>
            <a:r>
              <a:t>Brand Agent review returned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1520" y="3886200"/>
            <a:ext cx="731520" cy="36576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000" b="0">
                <a:solidFill>
                  <a:srgbClr val="8E8E8E"/>
                </a:solidFill>
                <a:latin typeface="Arial"/>
              </a:defRPr>
            </a:pPr>
            <a:r>
              <a:t>Server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00200" y="391363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←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011680" y="3886200"/>
            <a:ext cx="1828800" cy="365760"/>
          </a:xfrm>
          <a:prstGeom prst="roundRect">
            <a:avLst>
              <a:gd name="adj" fmla="val 10000"/>
            </a:avLst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1">
                <a:solidFill>
                  <a:srgbClr val="FFFFFF"/>
                </a:solidFill>
                <a:latin typeface="Arial"/>
              </a:defRPr>
            </a:pPr>
            <a:r>
              <a:t>summary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023360" y="393192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E8E8E"/>
                </a:solidFill>
                <a:latin typeface="Arial"/>
              </a:defRPr>
            </a:pPr>
            <a:r>
              <a:t>Lead Agent summary generated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1520" y="4389120"/>
            <a:ext cx="731520" cy="36576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000" b="0">
                <a:solidFill>
                  <a:srgbClr val="8E8E8E"/>
                </a:solidFill>
                <a:latin typeface="Arial"/>
              </a:defRPr>
            </a:pPr>
            <a:r>
              <a:t>Server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600200" y="4416552"/>
            <a:ext cx="2743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←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2011680" y="4389120"/>
            <a:ext cx="1828800" cy="365760"/>
          </a:xfrm>
          <a:prstGeom prst="roundRect">
            <a:avLst>
              <a:gd name="adj" fmla="val 10000"/>
            </a:avLst>
          </a:prstGeom>
          <a:solidFill>
            <a:srgbClr val="09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1">
                <a:solidFill>
                  <a:srgbClr val="FFFFFF"/>
                </a:solidFill>
                <a:latin typeface="Arial"/>
              </a:defRPr>
            </a:pPr>
            <a:r>
              <a:t>complete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23360" y="4434840"/>
            <a:ext cx="4572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E8E8E"/>
                </a:solidFill>
                <a:latin typeface="Arial"/>
              </a:defRPr>
            </a:pPr>
            <a:r>
              <a:t>Full AgentReview + proof ID + version ID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961120" y="1188720"/>
            <a:ext cx="2743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Key Capabilities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961120" y="1645920"/>
            <a:ext cx="292608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1800"/>
              </a:lnSpc>
              <a:spcBef>
                <a:spcPts val="200"/>
              </a:spcBef>
              <a:spcAft>
                <a:spcPts val="400"/>
              </a:spcAft>
              <a:defRPr sz="12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Parallel agent execution via asyncio.gather()</a:t>
            </a:r>
          </a:p>
          <a:p>
            <a:pPr marL="274320" indent="-228600">
              <a:lnSpc>
                <a:spcPts val="1800"/>
              </a:lnSpc>
              <a:spcBef>
                <a:spcPts val="200"/>
              </a:spcBef>
              <a:spcAft>
                <a:spcPts val="400"/>
              </a:spcAft>
              <a:defRPr sz="12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Real-time progress — agents report as they finish</a:t>
            </a:r>
          </a:p>
          <a:p>
            <a:pPr marL="274320" indent="-228600">
              <a:lnSpc>
                <a:spcPts val="1800"/>
              </a:lnSpc>
              <a:spcBef>
                <a:spcPts val="200"/>
              </a:spcBef>
              <a:spcAft>
                <a:spcPts val="400"/>
              </a:spcAft>
              <a:defRPr sz="12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PDF rasterisation (up to 10 pages)</a:t>
            </a:r>
          </a:p>
          <a:p>
            <a:pPr marL="274320" indent="-228600">
              <a:lnSpc>
                <a:spcPts val="1800"/>
              </a:lnSpc>
              <a:spcBef>
                <a:spcPts val="200"/>
              </a:spcBef>
              <a:spcAft>
                <a:spcPts val="400"/>
              </a:spcAft>
              <a:defRPr sz="12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Revision-aware analysis with previous review context</a:t>
            </a:r>
          </a:p>
          <a:p>
            <a:pPr marL="274320" indent="-228600">
              <a:lnSpc>
                <a:spcPts val="1800"/>
              </a:lnSpc>
              <a:spcBef>
                <a:spcPts val="200"/>
              </a:spcBef>
              <a:spcAft>
                <a:spcPts val="400"/>
              </a:spcAft>
              <a:defRPr sz="12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Authenticated via MSAL bearer token</a:t>
            </a:r>
          </a:p>
          <a:p>
            <a:pPr marL="274320" indent="-228600">
              <a:lnSpc>
                <a:spcPts val="1800"/>
              </a:lnSpc>
              <a:spcBef>
                <a:spcPts val="200"/>
              </a:spcBef>
              <a:spcAft>
                <a:spcPts val="400"/>
              </a:spcAft>
              <a:defRPr sz="12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Automatic proof persistence to database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1519"/>
              </a:lnSpc>
              <a:spcBef>
                <a:spcPts val="0"/>
              </a:spcBef>
              <a:spcAft>
                <a:spcPts val="0"/>
              </a:spcAft>
              <a:defRPr sz="9600" b="1">
                <a:solidFill>
                  <a:srgbClr val="C3FB5A"/>
                </a:solidFill>
                <a:latin typeface="Arial"/>
              </a:defRPr>
            </a:pPr>
            <a:r>
              <a:t>06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329184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356616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defRPr sz="3600" b="1">
                <a:solidFill>
                  <a:srgbClr val="FFFFFF"/>
                </a:solidFill>
                <a:latin typeface="Arial"/>
              </a:defRPr>
            </a:pPr>
            <a:r>
              <a:t>Feedback &amp; Reporting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6634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0">
                <a:solidFill>
                  <a:srgbClr val="E2E2E2"/>
                </a:solidFill>
                <a:latin typeface="Arial"/>
              </a:defRPr>
            </a:pPr>
            <a:r>
              <a:t>Structured results and PDF export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Feedback Reports &amp; PDF Export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2801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01A1A2"/>
                </a:solidFill>
                <a:latin typeface="Arial"/>
              </a:defRPr>
            </a:pPr>
            <a:r>
              <a:t>Asset Detail 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91640"/>
            <a:ext cx="5029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Two-column layout: proof preview (left) + agent feedback (right)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RAG status badge per agent with colour-coded indicators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Detailed text feedback with constructive recommendations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Actionable issues listed with 'Mark as Resolved' capability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Resolution notes recorded for audit trail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Flag incorrect feedback — sent to Auditing dashboard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Version history with one-click navigation between versions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92240" y="1280160"/>
            <a:ext cx="5029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1">
                <a:solidFill>
                  <a:srgbClr val="01A1A2"/>
                </a:solidFill>
                <a:latin typeface="Arial"/>
              </a:defRPr>
            </a:pPr>
            <a:r>
              <a:t>PDF Export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92240" y="1691640"/>
            <a:ext cx="5029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Single Proof Report — detailed feedback for one proof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Campaign Report — consolidated report for all proofs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Cover page with Barclays branding, campaign name, date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Proof preview with metadata (name, version, channel)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Lead Agent summary with overall status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Per-agent sections: RAG status, full feedback, issues list</a:t>
            </a:r>
          </a:p>
          <a:p>
            <a:pPr marL="274320" indent="-228600">
              <a:lnSpc>
                <a:spcPts val="2100"/>
              </a:lnSpc>
              <a:spcBef>
                <a:spcPts val="200"/>
              </a:spcBef>
              <a:spcAft>
                <a:spcPts val="400"/>
              </a:spcAft>
              <a:defRPr sz="14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Professional formatting ready for stakeholder review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1519"/>
              </a:lnSpc>
              <a:spcBef>
                <a:spcPts val="0"/>
              </a:spcBef>
              <a:spcAft>
                <a:spcPts val="0"/>
              </a:spcAft>
              <a:defRPr sz="9600" b="1">
                <a:solidFill>
                  <a:srgbClr val="C3FB5A"/>
                </a:solidFill>
                <a:latin typeface="Arial"/>
              </a:defRPr>
            </a:pPr>
            <a:r>
              <a:t>07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329184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356616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defRPr sz="3600" b="1">
                <a:solidFill>
                  <a:srgbClr val="FFFFFF"/>
                </a:solidFill>
                <a:latin typeface="Arial"/>
              </a:defRPr>
            </a:pPr>
            <a:r>
              <a:t>Knowledge Base &amp; Admin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6634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0">
                <a:solidFill>
                  <a:srgbClr val="E2E2E2"/>
                </a:solidFill>
                <a:latin typeface="Arial"/>
              </a:defRPr>
            </a:pPr>
            <a:r>
              <a:t>Managing guidelines, analytics, and access control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Agenda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280160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6DE3"/>
                </a:solidFill>
                <a:latin typeface="Arial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The Challenge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20640" y="129844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Why manual proof review doesn't scale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1719072"/>
            <a:ext cx="10728655" cy="9525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810512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6DE3"/>
                </a:solidFill>
                <a:latin typeface="Arial"/>
              </a:defRPr>
            </a:pPr>
            <a:r>
              <a:t>02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810512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Introducing Mod Comms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20640" y="182880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AI-powered proof review at a glance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249424"/>
            <a:ext cx="10728655" cy="9525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2340864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6DE3"/>
                </a:solidFill>
                <a:latin typeface="Arial"/>
              </a:defRPr>
            </a:pPr>
            <a:r>
              <a:t>03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2340864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Multi-Agent AI System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20640" y="2359152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Four specialist agents + Lead Agent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2779776"/>
            <a:ext cx="10728655" cy="9525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2871216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6DE3"/>
                </a:solidFill>
                <a:latin typeface="Arial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2871216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Campaign Management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20640" y="2889504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Organising and tracking marketing proofs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3310128"/>
            <a:ext cx="10728655" cy="9525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401568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6DE3"/>
                </a:solidFill>
                <a:latin typeface="Arial"/>
              </a:defRPr>
            </a:pPr>
            <a:r>
              <a:t>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3401568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Real-Time Analysis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120640" y="3419856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Live WebSocket-powered review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31520" y="3840480"/>
            <a:ext cx="10728655" cy="9525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31520" y="3931920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6DE3"/>
                </a:solidFill>
                <a:latin typeface="Arial"/>
              </a:defRPr>
            </a:pPr>
            <a:r>
              <a:t>06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371600" y="3931920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Feedback &amp; Reporting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20640" y="3950208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Structured results and PDF export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31520" y="4370832"/>
            <a:ext cx="10728655" cy="9525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20" y="4462272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6DE3"/>
                </a:solidFill>
                <a:latin typeface="Arial"/>
              </a:defRPr>
            </a:pPr>
            <a:r>
              <a:t>07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371600" y="4462272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Knowledge Base &amp; Admin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20640" y="4480560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Managing guidelines, analytics, and access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31520" y="4901184"/>
            <a:ext cx="10728655" cy="9525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1520" y="4992624"/>
            <a:ext cx="54864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6DE3"/>
                </a:solidFill>
                <a:latin typeface="Arial"/>
              </a:defRPr>
            </a:pPr>
            <a:r>
              <a:t>08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371600" y="4992624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Technical Architecture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120640" y="5010912"/>
            <a:ext cx="54864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How it all fits together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Knowledge Base Management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883767" y="1371600"/>
            <a:ext cx="1828800" cy="1097280"/>
          </a:xfrm>
          <a:prstGeom prst="roundRect">
            <a:avLst>
              <a:gd name="adj" fmla="val 10000"/>
            </a:avLst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Upload</a:t>
            </a:r>
            <a:br/>
            <a:r>
              <a:t>Documents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3767" y="2560320"/>
            <a:ext cx="1828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PDF or Markdown</a:t>
            </a:r>
            <a:br/>
            <a:r>
              <a:t>brand/legal/channel</a:t>
            </a:r>
            <a:br/>
            <a:r>
              <a:t>guidelines</a:t>
            </a:r>
          </a:p>
        </p:txBody>
      </p:sp>
      <p:cxnSp>
        <p:nvCxnSpPr>
          <p:cNvPr id="6" name="Connector 5"/>
          <p:cNvCxnSpPr/>
          <p:nvPr/>
        </p:nvCxnSpPr>
        <p:spPr>
          <a:xfrm>
            <a:off x="2712567.5" y="1920240.0"/>
            <a:ext cx="320040.0" cy="0.0"/>
          </a:xfrm>
          <a:prstGeom prst="line">
            <a:avLst/>
          </a:prstGeom>
          <a:ln w="2540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3032607" y="1371600"/>
            <a:ext cx="1828800" cy="1097280"/>
          </a:xfrm>
          <a:prstGeom prst="roundRect">
            <a:avLst>
              <a:gd name="adj" fmla="val 10000"/>
            </a:avLst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Parse &amp;</a:t>
            </a:r>
            <a:br/>
            <a:r>
              <a:t>Convert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32607" y="2560320"/>
            <a:ext cx="1828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AI converts uploads</a:t>
            </a:r>
            <a:br/>
            <a:r>
              <a:t>to structured</a:t>
            </a:r>
            <a:br/>
            <a:r>
              <a:t>markdown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61407.5" y="1920240.0"/>
            <a:ext cx="320040.0" cy="0.0"/>
          </a:xfrm>
          <a:prstGeom prst="line">
            <a:avLst/>
          </a:prstGeom>
          <a:ln w="2540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5181447" y="1371600"/>
            <a:ext cx="1828800" cy="109728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Generate</a:t>
            </a:r>
            <a:br/>
            <a:r>
              <a:t>Spec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81447" y="2560320"/>
            <a:ext cx="1828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AI synthesises all</a:t>
            </a:r>
            <a:br/>
            <a:r>
              <a:t>documents into</a:t>
            </a:r>
            <a:br/>
            <a:r>
              <a:t>unified specification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7010247.5" y="1920240.0"/>
            <a:ext cx="320040.0" cy="0.0"/>
          </a:xfrm>
          <a:prstGeom prst="line">
            <a:avLst/>
          </a:prstGeom>
          <a:ln w="2540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7330287" y="1371600"/>
            <a:ext cx="1828800" cy="1097280"/>
          </a:xfrm>
          <a:prstGeom prst="roundRect">
            <a:avLst>
              <a:gd name="adj" fmla="val 10000"/>
            </a:avLst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Version</a:t>
            </a:r>
            <a:br/>
            <a:r>
              <a:t>Control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30287" y="2560320"/>
            <a:ext cx="1828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New spec version</a:t>
            </a:r>
            <a:br/>
            <a:r>
              <a:t>created with diff</a:t>
            </a:r>
            <a:br/>
            <a:r>
              <a:t>comparison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9159087.5" y="1920240.0"/>
            <a:ext cx="320040.0" cy="0.0"/>
          </a:xfrm>
          <a:prstGeom prst="line">
            <a:avLst/>
          </a:prstGeom>
          <a:ln w="2540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9479127" y="1371600"/>
            <a:ext cx="1828800" cy="1097280"/>
          </a:xfrm>
          <a:prstGeom prst="roundRect">
            <a:avLst>
              <a:gd name="adj" fmla="val 10000"/>
            </a:avLst>
          </a:prstGeom>
          <a:solidFill>
            <a:srgbClr val="09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Activate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479127" y="2560320"/>
            <a:ext cx="1828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539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Admin selects</a:t>
            </a:r>
            <a:br/>
            <a:r>
              <a:t>which version</a:t>
            </a:r>
            <a:br/>
            <a:r>
              <a:t>agents use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3931920"/>
            <a:ext cx="1072865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Five Knowledge Bases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09447" y="4389120"/>
            <a:ext cx="2011680" cy="1645920"/>
          </a:xfrm>
          <a:prstGeom prst="roundRect">
            <a:avLst>
              <a:gd name="adj" fmla="val 6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92327" y="4526280"/>
            <a:ext cx="54864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46607" y="470916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C3FB5A"/>
                </a:solidFill>
                <a:latin typeface="Arial"/>
              </a:defRPr>
            </a:pPr>
            <a:r>
              <a:t>Legal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46607" y="507492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E2E2E2"/>
                </a:solidFill>
                <a:latin typeface="Arial"/>
              </a:defRPr>
            </a:pPr>
            <a:r>
              <a:t>FCA regulations, ASA/CAP code, financial promotion rules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849727" y="4389120"/>
            <a:ext cx="2011680" cy="1645920"/>
          </a:xfrm>
          <a:prstGeom prst="roundRect">
            <a:avLst>
              <a:gd name="adj" fmla="val 6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3032607" y="4526280"/>
            <a:ext cx="548640" cy="38100"/>
          </a:xfrm>
          <a:prstGeom prst="rect">
            <a:avLst/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986887" y="470916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C3FB5A"/>
                </a:solidFill>
                <a:latin typeface="Arial"/>
              </a:defRPr>
            </a:pPr>
            <a:r>
              <a:t>Brand — Barclays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986887" y="507492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E2E2E2"/>
                </a:solidFill>
                <a:latin typeface="Arial"/>
              </a:defRPr>
            </a:pPr>
            <a:r>
              <a:t>15+ guideline documents covering logo, colour, typography, design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090007" y="4389120"/>
            <a:ext cx="2011680" cy="1645920"/>
          </a:xfrm>
          <a:prstGeom prst="roundRect">
            <a:avLst>
              <a:gd name="adj" fmla="val 6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272887" y="4526280"/>
            <a:ext cx="548640" cy="38100"/>
          </a:xfrm>
          <a:prstGeom prst="rect">
            <a:avLst/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227167" y="470916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C3FB5A"/>
                </a:solidFill>
                <a:latin typeface="Arial"/>
              </a:defRPr>
            </a:pPr>
            <a:r>
              <a:t>Brand — Barclaycard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27167" y="507492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E2E2E2"/>
                </a:solidFill>
                <a:latin typeface="Arial"/>
              </a:defRPr>
            </a:pPr>
            <a:r>
              <a:t>Core principles, digital guidelines, email and social specs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330287" y="4389120"/>
            <a:ext cx="2011680" cy="1645920"/>
          </a:xfrm>
          <a:prstGeom prst="roundRect">
            <a:avLst>
              <a:gd name="adj" fmla="val 6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513167" y="4526280"/>
            <a:ext cx="548640" cy="38100"/>
          </a:xfrm>
          <a:prstGeom prst="rect">
            <a:avLst/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467447" y="470916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C3FB5A"/>
                </a:solidFill>
                <a:latin typeface="Arial"/>
              </a:defRPr>
            </a:pPr>
            <a:r>
              <a:t>Channel Best Practices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67447" y="507492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E2E2E2"/>
                </a:solidFill>
                <a:latin typeface="Arial"/>
              </a:defRPr>
            </a:pPr>
            <a:r>
              <a:t>LinkedIn, Reddit, platform optimisation, creative inspiration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570567" y="4389120"/>
            <a:ext cx="2011680" cy="1645920"/>
          </a:xfrm>
          <a:prstGeom prst="roundRect">
            <a:avLst>
              <a:gd name="adj" fmla="val 6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9753447" y="4526280"/>
            <a:ext cx="548640" cy="38100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707727" y="4709160"/>
            <a:ext cx="17373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C3FB5A"/>
                </a:solidFill>
                <a:latin typeface="Arial"/>
              </a:defRPr>
            </a:pPr>
            <a:r>
              <a:t>Channel Tech Specs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707727" y="507492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 sz="1000" b="0">
                <a:solidFill>
                  <a:srgbClr val="E2E2E2"/>
                </a:solidFill>
                <a:latin typeface="Arial"/>
              </a:defRPr>
            </a:pPr>
            <a:r>
              <a:t>Social templates, dimension specs, platform-specific requirements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Analytics, Auditing &amp; Settings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46607" y="1280160"/>
            <a:ext cx="3383280" cy="457200"/>
          </a:xfrm>
          <a:prstGeom prst="roundRect">
            <a:avLst>
              <a:gd name="adj" fmla="val 10000"/>
            </a:avLst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500" b="1">
                <a:solidFill>
                  <a:srgbClr val="FFFFFF"/>
                </a:solidFill>
                <a:latin typeface="Arial"/>
              </a:defRPr>
            </a:pPr>
            <a:r>
              <a:t>Analytics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047" y="1920240"/>
            <a:ext cx="3200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Proofs Uploaded — total count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Pass Rate — % of proofs that passed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Issues Found — total across agents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Time Saved — hours estimated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AI Performance Summary — weekly trends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Agent Performance Table — per-agent stats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04207" y="1280160"/>
            <a:ext cx="3383280" cy="457200"/>
          </a:xfrm>
          <a:prstGeom prst="roundRect">
            <a:avLst>
              <a:gd name="adj" fmla="val 10000"/>
            </a:avLst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500" b="1">
                <a:solidFill>
                  <a:srgbClr val="FFFFFF"/>
                </a:solidFill>
                <a:latin typeface="Arial"/>
              </a:defRPr>
            </a:pPr>
            <a:r>
              <a:t>Auditing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95647" y="1920240"/>
            <a:ext cx="3200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Flags Tab — user-reported incorrect feedback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Resolutions Tab — user-resolved issues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Errors Tab — analysis failures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Links to specific proof and version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Full audit trail with timestamps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Agency-filterable for oversight admins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61807" y="1280160"/>
            <a:ext cx="3383280" cy="45720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500" b="1">
                <a:solidFill>
                  <a:srgbClr val="FFFFFF"/>
                </a:solidFill>
                <a:latin typeface="Arial"/>
              </a:defRPr>
            </a:pPr>
            <a:r>
              <a:t>Settings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53247" y="1920240"/>
            <a:ext cx="3200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Manage Channels — add/remove options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Sub-Channels — dependent on parent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Proof Types — dependent on sub-channel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Changes propagate immediately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Admin-only access for editing</a:t>
            </a:r>
          </a:p>
          <a:p>
            <a:pPr marL="274320" indent="-228600">
              <a:lnSpc>
                <a:spcPts val="182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Oversight admins get read-only view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User Roles &amp; Access Control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798167" y="1371600"/>
            <a:ext cx="1645920" cy="640080"/>
          </a:xfrm>
          <a:prstGeom prst="rect">
            <a:avLst/>
          </a:prstGeom>
          <a:solidFill>
            <a:srgbClr val="1A2142"/>
          </a:solidFill>
          <a:ln w="63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76200" bIns="762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Role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4087" y="1371600"/>
            <a:ext cx="822960" cy="640080"/>
          </a:xfrm>
          <a:prstGeom prst="rect">
            <a:avLst/>
          </a:prstGeom>
          <a:solidFill>
            <a:srgbClr val="1A2142"/>
          </a:solidFill>
          <a:ln w="63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76200" bIns="762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Write</a:t>
            </a:r>
          </a:p>
        </p:txBody>
      </p:sp>
      <p:sp>
        <p:nvSpPr>
          <p:cNvPr id="6" name="Rectangle 5"/>
          <p:cNvSpPr/>
          <p:nvPr/>
        </p:nvSpPr>
        <p:spPr>
          <a:xfrm>
            <a:off x="4267047" y="1371600"/>
            <a:ext cx="1097280" cy="640080"/>
          </a:xfrm>
          <a:prstGeom prst="rect">
            <a:avLst/>
          </a:prstGeom>
          <a:solidFill>
            <a:srgbClr val="1A2142"/>
          </a:solidFill>
          <a:ln w="63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76200" bIns="762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Analytics</a:t>
            </a:r>
          </a:p>
        </p:txBody>
      </p:sp>
      <p:sp>
        <p:nvSpPr>
          <p:cNvPr id="7" name="Rectangle 6"/>
          <p:cNvSpPr/>
          <p:nvPr/>
        </p:nvSpPr>
        <p:spPr>
          <a:xfrm>
            <a:off x="5364327" y="1371600"/>
            <a:ext cx="1097280" cy="640080"/>
          </a:xfrm>
          <a:prstGeom prst="rect">
            <a:avLst/>
          </a:prstGeom>
          <a:solidFill>
            <a:srgbClr val="1A2142"/>
          </a:solidFill>
          <a:ln w="63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76200" bIns="762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Auditing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6461607" y="1371600"/>
            <a:ext cx="1097280" cy="640080"/>
          </a:xfrm>
          <a:prstGeom prst="rect">
            <a:avLst/>
          </a:prstGeom>
          <a:solidFill>
            <a:srgbClr val="1A2142"/>
          </a:solidFill>
          <a:ln w="63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76200" bIns="762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Knowledge</a:t>
            </a:r>
            <a:br/>
            <a:r>
              <a:t>Base</a:t>
            </a:r>
          </a:p>
        </p:txBody>
      </p:sp>
      <p:sp>
        <p:nvSpPr>
          <p:cNvPr id="9" name="Rectangle 8"/>
          <p:cNvSpPr/>
          <p:nvPr/>
        </p:nvSpPr>
        <p:spPr>
          <a:xfrm>
            <a:off x="7558887" y="1371600"/>
            <a:ext cx="914400" cy="640080"/>
          </a:xfrm>
          <a:prstGeom prst="rect">
            <a:avLst/>
          </a:prstGeom>
          <a:solidFill>
            <a:srgbClr val="1A2142"/>
          </a:solidFill>
          <a:ln w="63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76200" bIns="762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Settings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473287" y="1371600"/>
            <a:ext cx="914400" cy="640080"/>
          </a:xfrm>
          <a:prstGeom prst="rect">
            <a:avLst/>
          </a:prstGeom>
          <a:solidFill>
            <a:srgbClr val="1A2142"/>
          </a:solidFill>
          <a:ln w="63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76200" bIns="762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User</a:t>
            </a:r>
            <a:br/>
            <a:r>
              <a:t>Mgmt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387687" y="1371600"/>
            <a:ext cx="1005840" cy="640080"/>
          </a:xfrm>
          <a:prstGeom prst="rect">
            <a:avLst/>
          </a:prstGeom>
          <a:solidFill>
            <a:srgbClr val="1A2142"/>
          </a:solidFill>
          <a:ln w="63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76200" bIns="762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Agency</a:t>
            </a:r>
            <a:br/>
            <a:r>
              <a:t>Filter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98167" y="2011680"/>
            <a:ext cx="164592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 lIns="101600"/>
          <a:lstStyle/>
          <a:p>
            <a:pPr algn="l">
              <a:defRPr sz="1200" b="1">
                <a:solidFill>
                  <a:srgbClr val="1A2142"/>
                </a:solidFill>
                <a:latin typeface="Arial"/>
              </a:defRPr>
            </a:pPr>
            <a:r>
              <a:t>Super Admin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44087" y="2011680"/>
            <a:ext cx="8229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67047" y="2011680"/>
            <a:ext cx="10972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64327" y="2011680"/>
            <a:ext cx="10972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61607" y="2011680"/>
            <a:ext cx="10972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558887" y="2011680"/>
            <a:ext cx="9144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06DE3"/>
                </a:solidFill>
                <a:latin typeface="Arial"/>
              </a:defRPr>
            </a:pPr>
            <a:r>
              <a:t>Full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473287" y="2011680"/>
            <a:ext cx="9144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387687" y="2011680"/>
            <a:ext cx="10058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98167" y="2560320"/>
            <a:ext cx="164592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 lIns="101600"/>
          <a:lstStyle/>
          <a:p>
            <a:pPr algn="l">
              <a:defRPr sz="1200" b="1">
                <a:solidFill>
                  <a:srgbClr val="1A2142"/>
                </a:solidFill>
                <a:latin typeface="Arial"/>
              </a:defRPr>
            </a:pPr>
            <a:r>
              <a:t>Oversight Admin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44087" y="2560320"/>
            <a:ext cx="82296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67047" y="2560320"/>
            <a:ext cx="109728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364327" y="2560320"/>
            <a:ext cx="109728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461607" y="2560320"/>
            <a:ext cx="109728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558887" y="2560320"/>
            <a:ext cx="91440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06DE3"/>
                </a:solidFill>
                <a:latin typeface="Arial"/>
              </a:defRPr>
            </a:pPr>
            <a:r>
              <a:t>Read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473287" y="2560320"/>
            <a:ext cx="91440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387687" y="2560320"/>
            <a:ext cx="100584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798167" y="3108960"/>
            <a:ext cx="164592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 lIns="101600"/>
          <a:lstStyle/>
          <a:p>
            <a:pPr algn="l">
              <a:defRPr sz="1200" b="1">
                <a:solidFill>
                  <a:srgbClr val="1A2142"/>
                </a:solidFill>
                <a:latin typeface="Arial"/>
              </a:defRPr>
            </a:pPr>
            <a:r>
              <a:t>Agency Admin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444087" y="3108960"/>
            <a:ext cx="82296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67047" y="3108960"/>
            <a:ext cx="10972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364327" y="3108960"/>
            <a:ext cx="10972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461607" y="3108960"/>
            <a:ext cx="109728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558887" y="3108960"/>
            <a:ext cx="9144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06DE3"/>
                </a:solidFill>
                <a:latin typeface="Arial"/>
              </a:defRPr>
            </a:pPr>
            <a:r>
              <a:t>Full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73287" y="3108960"/>
            <a:ext cx="91440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387687" y="3108960"/>
            <a:ext cx="1005840" cy="548640"/>
          </a:xfrm>
          <a:prstGeom prst="rect">
            <a:avLst/>
          </a:prstGeom>
          <a:solidFill>
            <a:srgbClr val="FFFFFF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798167" y="3657600"/>
            <a:ext cx="164592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 lIns="101600"/>
          <a:lstStyle/>
          <a:p>
            <a:pPr algn="l">
              <a:defRPr sz="1200" b="1">
                <a:solidFill>
                  <a:srgbClr val="1A2142"/>
                </a:solidFill>
                <a:latin typeface="Arial"/>
              </a:defRPr>
            </a:pPr>
            <a:r>
              <a:t>Basic User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444087" y="3657600"/>
            <a:ext cx="82296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 b="1">
                <a:solidFill>
                  <a:srgbClr val="09821F"/>
                </a:solidFill>
                <a:latin typeface="Arial"/>
              </a:defRPr>
            </a:pPr>
            <a:r>
              <a:t>✓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67047" y="3657600"/>
            <a:ext cx="109728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364327" y="3657600"/>
            <a:ext cx="109728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461607" y="3657600"/>
            <a:ext cx="109728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558887" y="3657600"/>
            <a:ext cx="91440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473287" y="3657600"/>
            <a:ext cx="91440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3" name="Rectangle 42"/>
          <p:cNvSpPr/>
          <p:nvPr/>
        </p:nvSpPr>
        <p:spPr>
          <a:xfrm>
            <a:off x="9387687" y="3657600"/>
            <a:ext cx="1005840" cy="548640"/>
          </a:xfrm>
          <a:prstGeom prst="rect">
            <a:avLst/>
          </a:prstGeom>
          <a:solidFill>
            <a:srgbClr val="F6F6F6"/>
          </a:solidFill>
          <a:ln w="63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tIns="50800" bIns="50800"/>
          <a:lstStyle/>
          <a:p>
            <a:pPr algn="ctr">
              <a:defRPr sz="1200">
                <a:solidFill>
                  <a:srgbClr val="E3000F"/>
                </a:solidFill>
                <a:latin typeface="Arial"/>
              </a:defRPr>
            </a:pPr>
            <a:r>
              <a:t>✗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31520" y="4754880"/>
            <a:ext cx="1072865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01A1A2"/>
                </a:solidFill>
                <a:latin typeface="Arial"/>
              </a:defRPr>
            </a:pPr>
            <a:r>
              <a:t>Authentication &amp; Security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31520" y="5120640"/>
            <a:ext cx="10728655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Azure AD / O365 SSO integration via MSAL — shared with CopyGenAI application</a:t>
            </a:r>
          </a:p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Bearer token authentication on all API requests and WebSocket connections</a:t>
            </a:r>
          </a:p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Agency-scoped data access — basic users only see their own agency's campaigns</a:t>
            </a:r>
          </a:p>
          <a:p>
            <a:pPr marL="274320" indent="-228600">
              <a:lnSpc>
                <a:spcPts val="1950"/>
              </a:lnSpc>
              <a:spcBef>
                <a:spcPts val="200"/>
              </a:spcBef>
              <a:spcAft>
                <a:spcPts val="400"/>
              </a:spcAft>
              <a:defRPr sz="13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User Management screen (Super Admin only) — assign roles, agencies, view change history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1519"/>
              </a:lnSpc>
              <a:spcBef>
                <a:spcPts val="0"/>
              </a:spcBef>
              <a:spcAft>
                <a:spcPts val="0"/>
              </a:spcAft>
              <a:defRPr sz="9600" b="1">
                <a:solidFill>
                  <a:srgbClr val="C3FB5A"/>
                </a:solidFill>
                <a:latin typeface="Arial"/>
              </a:defRPr>
            </a:pPr>
            <a:r>
              <a:t>08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329184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356616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defRPr sz="3600" b="1">
                <a:solidFill>
                  <a:srgbClr val="FFFFFF"/>
                </a:solidFill>
                <a:latin typeface="Arial"/>
              </a:defRPr>
            </a:pPr>
            <a:r>
              <a:t>Technical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6634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0">
                <a:solidFill>
                  <a:srgbClr val="E2E2E2"/>
                </a:solidFill>
                <a:latin typeface="Arial"/>
              </a:defRPr>
            </a:pPr>
            <a:r>
              <a:t>How it all fits together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Technical Architecture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77724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051560"/>
            <a:ext cx="1645920" cy="1005840"/>
          </a:xfrm>
          <a:prstGeom prst="roundRect">
            <a:avLst>
              <a:gd name="adj" fmla="val 10000"/>
            </a:avLst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Frontend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560320" y="1188720"/>
            <a:ext cx="1630603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06D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React + TypeScript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288759" y="1188720"/>
            <a:ext cx="1174034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06D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Tailwind CSS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560630" y="1188720"/>
            <a:ext cx="978362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06D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MSAL Auth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36829" y="1188720"/>
            <a:ext cx="1304483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06D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WebSocket Client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039148" y="1188720"/>
            <a:ext cx="1043586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06D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REST Client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2286000"/>
            <a:ext cx="1645920" cy="1005840"/>
          </a:xfrm>
          <a:prstGeom prst="roundRect">
            <a:avLst>
              <a:gd name="adj" fmla="val 10000"/>
            </a:avLst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Backend API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560320" y="2423160"/>
            <a:ext cx="1801772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7A0F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FastAPI (Python)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70198" y="2423160"/>
            <a:ext cx="1657630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7A0F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WebSocket /ws/analyze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35935" y="2423160"/>
            <a:ext cx="1297275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7A0F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REST /api/*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41317" y="2423160"/>
            <a:ext cx="1441417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7A0FF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Analysis Service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3520440"/>
            <a:ext cx="1645920" cy="100584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AI Layer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560320" y="3657600"/>
            <a:ext cx="1162410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1A1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Legal Agent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3819598" y="3657600"/>
            <a:ext cx="1162410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1A1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Brand Agent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78876" y="3657600"/>
            <a:ext cx="1485302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1A1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Best Practices Agent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661046" y="3657600"/>
            <a:ext cx="1291567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1A1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Tech Specs Agent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049481" y="3657600"/>
            <a:ext cx="1033253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01A1A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Lead Agent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31520" y="4754880"/>
            <a:ext cx="1645920" cy="1005840"/>
          </a:xfrm>
          <a:prstGeom prst="roundRect">
            <a:avLst>
              <a:gd name="adj" fmla="val 10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300" b="1">
                <a:solidFill>
                  <a:srgbClr val="FFFFFF"/>
                </a:solidFill>
                <a:latin typeface="Arial"/>
              </a:defRPr>
            </a:pPr>
            <a:r>
              <a:t>Data Layer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2560320" y="4892040"/>
            <a:ext cx="1508072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PostgreSQL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181498" y="4892040"/>
            <a:ext cx="1658880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SQLAlchemy Async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953483" y="4892040"/>
            <a:ext cx="1658880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Alembic Migrations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725469" y="4892040"/>
            <a:ext cx="1357265" cy="73152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1A21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0">
                <a:solidFill>
                  <a:srgbClr val="1A2142"/>
                </a:solidFill>
                <a:latin typeface="Arial"/>
              </a:defRPr>
            </a:pPr>
            <a:r>
              <a:t>File Storage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357055" y="2423160"/>
            <a:ext cx="2103120" cy="731520"/>
          </a:xfrm>
          <a:prstGeom prst="roundRect">
            <a:avLst>
              <a:gd name="adj" fmla="val 10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200" b="1">
                <a:solidFill>
                  <a:srgbClr val="C3FB5A"/>
                </a:solidFill>
                <a:latin typeface="Arial"/>
              </a:defRPr>
            </a:pPr>
            <a:r>
              <a:t>Azure AD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357055" y="3657600"/>
            <a:ext cx="2103120" cy="731520"/>
          </a:xfrm>
          <a:prstGeom prst="roundRect">
            <a:avLst>
              <a:gd name="adj" fmla="val 10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200" b="1">
                <a:solidFill>
                  <a:srgbClr val="C3FB5A"/>
                </a:solidFill>
                <a:latin typeface="Arial"/>
              </a:defRPr>
            </a:pPr>
            <a:r>
              <a:t>Google Gemini</a:t>
            </a:r>
            <a:br/>
            <a:r>
              <a:t>2.5 Flash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6080760"/>
            <a:ext cx="10728655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0">
                <a:solidFill>
                  <a:srgbClr val="8E8E8E"/>
                </a:solidFill>
                <a:latin typeface="Arial"/>
              </a:defRPr>
            </a:pPr>
            <a:r>
              <a:t>All communication secured via MSAL bearer tokens. Agents run in parallel via asyncio. Database uses async SQLAlchemy + asyncpg for non-blocking I/O.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Barclays-Modcomm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097280"/>
            <a:ext cx="2984602" cy="164592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1520" y="310896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3383280"/>
            <a:ext cx="9144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200" b="1">
                <a:solidFill>
                  <a:srgbClr val="7A0FF9"/>
                </a:solidFill>
                <a:latin typeface="Arial"/>
              </a:rPr>
              <a:t>Intelligent Review. </a:t>
            </a:r>
            <a:r>
              <a:rPr sz="3200" b="1">
                <a:solidFill>
                  <a:srgbClr val="FFFFFF"/>
                </a:solidFill>
                <a:latin typeface="Arial"/>
              </a:rPr>
              <a:t>Confident Delivery.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389120"/>
            <a:ext cx="73152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rgbClr val="E2E2E2"/>
                </a:solidFill>
                <a:latin typeface="Arial"/>
              </a:defRPr>
            </a:pPr>
            <a:r>
              <a:t>AI-powered proof review for Barclays marketing materials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12064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0">
                <a:solidFill>
                  <a:srgbClr val="8E8E8E"/>
                </a:solidFill>
                <a:latin typeface="Arial"/>
              </a:defRPr>
            </a:pPr>
            <a:r>
              <a:t>Built by OLIVER Agency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1519"/>
              </a:lnSpc>
              <a:spcBef>
                <a:spcPts val="0"/>
              </a:spcBef>
              <a:spcAft>
                <a:spcPts val="0"/>
              </a:spcAft>
              <a:defRPr sz="9600" b="1">
                <a:solidFill>
                  <a:srgbClr val="C3FB5A"/>
                </a:solidFill>
                <a:latin typeface="Arial"/>
              </a:defRPr>
            </a:pPr>
            <a:r>
              <a:t>01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329184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356616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defRPr sz="3600" b="1">
                <a:solidFill>
                  <a:srgbClr val="FFFFFF"/>
                </a:solidFill>
                <a:latin typeface="Arial"/>
              </a:defRPr>
            </a:pPr>
            <a:r>
              <a:t>The Challenge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6634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0">
                <a:solidFill>
                  <a:srgbClr val="E2E2E2"/>
                </a:solidFill>
                <a:latin typeface="Arial"/>
              </a:defRPr>
            </a:pPr>
            <a:r>
              <a:t>Why manual proof review doesn't scale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The Manual Review Bottleneck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731520" y="1371600"/>
            <a:ext cx="5029200" cy="2103120"/>
          </a:xfrm>
          <a:prstGeom prst="roundRect">
            <a:avLst>
              <a:gd name="adj" fmla="val 5000"/>
            </a:avLst>
          </a:prstGeom>
          <a:solidFill>
            <a:srgbClr val="F6F6F6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554480"/>
            <a:ext cx="274320" cy="50800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4630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Slow Turnaround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1920240"/>
            <a:ext cx="4480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8E8E8E"/>
                </a:solidFill>
                <a:latin typeface="Arial"/>
              </a:defRPr>
            </a:pPr>
            <a:r>
              <a:t>Manual review of each proof takes hours.</a:t>
            </a:r>
            <a:br/>
            <a:r>
              <a:t>Campaign launches are delayed</a:t>
            </a:r>
            <a:br/>
            <a:r>
              <a:t>waiting for feedback.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1371600"/>
            <a:ext cx="5029200" cy="2103120"/>
          </a:xfrm>
          <a:prstGeom prst="roundRect">
            <a:avLst>
              <a:gd name="adj" fmla="val 5000"/>
            </a:avLst>
          </a:prstGeom>
          <a:solidFill>
            <a:srgbClr val="F6F6F6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492240" y="1554480"/>
            <a:ext cx="274320" cy="50800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949440" y="14630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Inconsistent Quality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920240"/>
            <a:ext cx="4480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8E8E8E"/>
                </a:solidFill>
                <a:latin typeface="Arial"/>
              </a:defRPr>
            </a:pPr>
            <a:r>
              <a:t>Different reviewers apply guidelines</a:t>
            </a:r>
            <a:br/>
            <a:r>
              <a:t>differently. Critical compliance</a:t>
            </a:r>
            <a:br/>
            <a:r>
              <a:t>issues are sometimes missed.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749039"/>
            <a:ext cx="5029200" cy="2103120"/>
          </a:xfrm>
          <a:prstGeom prst="roundRect">
            <a:avLst>
              <a:gd name="adj" fmla="val 5000"/>
            </a:avLst>
          </a:prstGeom>
          <a:solidFill>
            <a:srgbClr val="F6F6F6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914400" y="3931919"/>
            <a:ext cx="274320" cy="50800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371600" y="3840479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Scaling Challenges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4297679"/>
            <a:ext cx="4480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8E8E8E"/>
                </a:solidFill>
                <a:latin typeface="Arial"/>
              </a:defRPr>
            </a:pPr>
            <a:r>
              <a:t>Hundreds of proofs across Social,</a:t>
            </a:r>
            <a:br/>
            <a:r>
              <a:t>Display, Email, and Print channels</a:t>
            </a:r>
            <a:br/>
            <a:r>
              <a:t>overwhelm review teams.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309360" y="3749039"/>
            <a:ext cx="5029200" cy="2103120"/>
          </a:xfrm>
          <a:prstGeom prst="roundRect">
            <a:avLst>
              <a:gd name="adj" fmla="val 5000"/>
            </a:avLst>
          </a:prstGeom>
          <a:solidFill>
            <a:srgbClr val="F6F6F6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492240" y="3931919"/>
            <a:ext cx="274320" cy="50800"/>
          </a:xfrm>
          <a:prstGeom prst="rect">
            <a:avLst/>
          </a:prstGeom>
          <a:solidFill>
            <a:srgbClr val="E300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949440" y="3840479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1A2142"/>
                </a:solidFill>
                <a:latin typeface="Arial"/>
              </a:defRPr>
            </a:pPr>
            <a:r>
              <a:t>Knowledge Silos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4297679"/>
            <a:ext cx="4480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2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8E8E8E"/>
                </a:solidFill>
                <a:latin typeface="Arial"/>
              </a:defRPr>
            </a:pPr>
            <a:r>
              <a:t>Brand guidelines, legal requirements,</a:t>
            </a:r>
            <a:br/>
            <a:r>
              <a:t>and channel specs live in separate</a:t>
            </a:r>
            <a:br/>
            <a:r>
              <a:t>documents — hard to cross-reference.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1519"/>
              </a:lnSpc>
              <a:spcBef>
                <a:spcPts val="0"/>
              </a:spcBef>
              <a:spcAft>
                <a:spcPts val="0"/>
              </a:spcAft>
              <a:defRPr sz="9600" b="1">
                <a:solidFill>
                  <a:srgbClr val="C3FB5A"/>
                </a:solidFill>
                <a:latin typeface="Arial"/>
              </a:defRPr>
            </a:pPr>
            <a:r>
              <a:t>02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329184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356616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defRPr sz="3600" b="1">
                <a:solidFill>
                  <a:srgbClr val="FFFFFF"/>
                </a:solidFill>
                <a:latin typeface="Arial"/>
              </a:defRPr>
            </a:pPr>
            <a:r>
              <a:t>Introducing Mod Comms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6634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0">
                <a:solidFill>
                  <a:srgbClr val="E2E2E2"/>
                </a:solidFill>
                <a:latin typeface="Arial"/>
              </a:defRPr>
            </a:pPr>
            <a:r>
              <a:t>AI-powered proof review at a glance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How Mod Comms Solves This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609447" y="1645920"/>
            <a:ext cx="2468880" cy="3657600"/>
          </a:xfrm>
          <a:prstGeom prst="roundRect">
            <a:avLst>
              <a:gd name="adj" fmla="val 6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83767" y="1920240"/>
            <a:ext cx="731520" cy="508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83767" y="2194560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C3FB5A"/>
                </a:solidFill>
                <a:latin typeface="Arial"/>
              </a:defRPr>
            </a:pPr>
            <a:r>
              <a:t>Instant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83767" y="2743200"/>
            <a:ext cx="19202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E2E2E2"/>
                </a:solidFill>
                <a:latin typeface="Arial"/>
              </a:defRPr>
            </a:pPr>
            <a:r>
              <a:t>Four AI agents review every</a:t>
            </a:r>
            <a:br/>
            <a:r>
              <a:t>proof in parallel — results in</a:t>
            </a:r>
            <a:br/>
            <a:r>
              <a:t>seconds, not days.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44087" y="1645920"/>
            <a:ext cx="2468880" cy="3657600"/>
          </a:xfrm>
          <a:prstGeom prst="roundRect">
            <a:avLst>
              <a:gd name="adj" fmla="val 6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3718407" y="1920240"/>
            <a:ext cx="731520" cy="50800"/>
          </a:xfrm>
          <a:prstGeom prst="rect">
            <a:avLst/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718407" y="2194560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C3FB5A"/>
                </a:solidFill>
                <a:latin typeface="Arial"/>
              </a:defRPr>
            </a:pPr>
            <a:r>
              <a:t>Consistent Standards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18407" y="2743200"/>
            <a:ext cx="19202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E2E2E2"/>
                </a:solidFill>
                <a:latin typeface="Arial"/>
              </a:defRPr>
            </a:pPr>
            <a:r>
              <a:t>Every proof is checked against</a:t>
            </a:r>
            <a:br/>
            <a:r>
              <a:t>the same guidelines. No more</a:t>
            </a:r>
            <a:br/>
            <a:r>
              <a:t>human inconsistency.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78727" y="1645920"/>
            <a:ext cx="2468880" cy="3657600"/>
          </a:xfrm>
          <a:prstGeom prst="roundRect">
            <a:avLst>
              <a:gd name="adj" fmla="val 6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6553047" y="1920240"/>
            <a:ext cx="731520" cy="50800"/>
          </a:xfrm>
          <a:prstGeom prst="rect">
            <a:avLst/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53047" y="2194560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C3FB5A"/>
                </a:solidFill>
                <a:latin typeface="Arial"/>
              </a:defRPr>
            </a:pPr>
            <a:r>
              <a:t>Full Coverage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53047" y="2743200"/>
            <a:ext cx="19202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E2E2E2"/>
                </a:solidFill>
                <a:latin typeface="Arial"/>
              </a:defRPr>
            </a:pPr>
            <a:r>
              <a:t>Legal, Brand, Channel Best</a:t>
            </a:r>
            <a:br/>
            <a:r>
              <a:t>Practices, and Tech Specs —</a:t>
            </a:r>
            <a:br/>
            <a:r>
              <a:t>all checked simultaneously.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113367" y="1645920"/>
            <a:ext cx="2468880" cy="3657600"/>
          </a:xfrm>
          <a:prstGeom prst="roundRect">
            <a:avLst>
              <a:gd name="adj" fmla="val 6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9387687" y="1920240"/>
            <a:ext cx="731520" cy="50800"/>
          </a:xfrm>
          <a:prstGeom prst="rect">
            <a:avLst/>
          </a:prstGeom>
          <a:solidFill>
            <a:srgbClr val="09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87687" y="2194560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C3FB5A"/>
                </a:solidFill>
                <a:latin typeface="Arial"/>
              </a:defRPr>
            </a:pPr>
            <a:r>
              <a:t>Actionable Feedback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87687" y="2743200"/>
            <a:ext cx="19202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  <a:defRPr sz="1300" b="0">
                <a:solidFill>
                  <a:srgbClr val="E2E2E2"/>
                </a:solidFill>
                <a:latin typeface="Arial"/>
              </a:defRPr>
            </a:pPr>
            <a:r>
              <a:t>Clear RAG status with specific,</a:t>
            </a:r>
            <a:br/>
            <a:r>
              <a:t>constructive recommendations</a:t>
            </a:r>
            <a:br/>
            <a:r>
              <a:t>for every issue found.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14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2743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1519"/>
              </a:lnSpc>
              <a:spcBef>
                <a:spcPts val="0"/>
              </a:spcBef>
              <a:spcAft>
                <a:spcPts val="0"/>
              </a:spcAft>
              <a:defRPr sz="9600" b="1">
                <a:solidFill>
                  <a:srgbClr val="C3FB5A"/>
                </a:solidFill>
                <a:latin typeface="Arial"/>
              </a:defRPr>
            </a:pPr>
            <a:r>
              <a:t>03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3291840"/>
            <a:ext cx="1828800" cy="50800"/>
          </a:xfrm>
          <a:prstGeom prst="rect">
            <a:avLst/>
          </a:prstGeom>
          <a:solidFill>
            <a:srgbClr val="C3FB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3566160"/>
            <a:ext cx="91440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4320"/>
              </a:lnSpc>
              <a:spcBef>
                <a:spcPts val="0"/>
              </a:spcBef>
              <a:spcAft>
                <a:spcPts val="0"/>
              </a:spcAft>
              <a:defRPr sz="3600" b="1">
                <a:solidFill>
                  <a:srgbClr val="FFFFFF"/>
                </a:solidFill>
                <a:latin typeface="Arial"/>
              </a:defRPr>
            </a:pPr>
            <a:r>
              <a:t>Multi-Agent AI 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66344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 sz="1800" b="0">
                <a:solidFill>
                  <a:srgbClr val="E2E2E2"/>
                </a:solidFill>
                <a:latin typeface="Arial"/>
              </a:defRPr>
            </a:pPr>
            <a:r>
              <a:t>Four specialist agents working in parallel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274320"/>
            <a:ext cx="1072865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Multi-Agent Architecture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804672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457200" y="2560320"/>
            <a:ext cx="1645920" cy="1097280"/>
          </a:xfrm>
          <a:prstGeom prst="roundRect">
            <a:avLst>
              <a:gd name="adj" fmla="val 10000"/>
            </a:avLst>
          </a:prstGeom>
          <a:solidFill>
            <a:srgbClr val="F6F6F6"/>
          </a:solidFill>
          <a:ln w="1905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400" b="1">
                <a:solidFill>
                  <a:srgbClr val="1A2142"/>
                </a:solidFill>
                <a:latin typeface="Arial"/>
              </a:defRPr>
            </a:pPr>
            <a:r>
              <a:t>Proof</a:t>
            </a:r>
            <a:br/>
            <a:r>
              <a:t>Upload</a:t>
            </a:r>
          </a:p>
        </p:txBody>
      </p:sp>
      <p:cxnSp>
        <p:nvCxnSpPr>
          <p:cNvPr id="5" name="Connector 4"/>
          <p:cNvCxnSpPr/>
          <p:nvPr/>
        </p:nvCxnSpPr>
        <p:spPr>
          <a:xfrm>
            <a:off x="2103120" y="3108960.0"/>
            <a:ext cx="457200" cy="0.0"/>
          </a:xfrm>
          <a:prstGeom prst="line">
            <a:avLst/>
          </a:prstGeom>
          <a:ln w="25400">
            <a:solidFill>
              <a:srgbClr val="006DE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2560320" y="1097280"/>
            <a:ext cx="1828800" cy="822960"/>
          </a:xfrm>
          <a:prstGeom prst="roundRect">
            <a:avLst>
              <a:gd name="adj" fmla="val 10000"/>
            </a:avLst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Legal</a:t>
            </a:r>
            <a:br/>
            <a:r>
              <a:t>Agent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389120" y="1508760.0"/>
            <a:ext cx="731520" cy="0.0"/>
          </a:xfrm>
          <a:prstGeom prst="line">
            <a:avLst/>
          </a:prstGeom>
          <a:ln w="1905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2560320" y="2103120"/>
            <a:ext cx="1828800" cy="822960"/>
          </a:xfrm>
          <a:prstGeom prst="roundRect">
            <a:avLst>
              <a:gd name="adj" fmla="val 10000"/>
            </a:avLst>
          </a:prstGeom>
          <a:solidFill>
            <a:srgbClr val="7A0FF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Brand</a:t>
            </a:r>
            <a:br/>
            <a:r>
              <a:t>Agent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389120" y="2514600.0"/>
            <a:ext cx="731520" cy="0.0"/>
          </a:xfrm>
          <a:prstGeom prst="line">
            <a:avLst/>
          </a:prstGeom>
          <a:ln w="1905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2560320" y="3108960"/>
            <a:ext cx="1828800" cy="822960"/>
          </a:xfrm>
          <a:prstGeom prst="roundRect">
            <a:avLst>
              <a:gd name="adj" fmla="val 10000"/>
            </a:avLst>
          </a:prstGeom>
          <a:solidFill>
            <a:srgbClr val="01A1A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Channel Best</a:t>
            </a:r>
            <a:br/>
            <a:r>
              <a:t>Practices Agent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389120" y="3520440.0"/>
            <a:ext cx="731520" cy="0.0"/>
          </a:xfrm>
          <a:prstGeom prst="line">
            <a:avLst/>
          </a:prstGeom>
          <a:ln w="1905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2560320" y="4114800"/>
            <a:ext cx="1828800" cy="822960"/>
          </a:xfrm>
          <a:prstGeom prst="roundRect">
            <a:avLst>
              <a:gd name="adj" fmla="val 10000"/>
            </a:avLst>
          </a:prstGeom>
          <a:solidFill>
            <a:srgbClr val="00AEE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Channel Tech</a:t>
            </a:r>
            <a:br/>
            <a:r>
              <a:t>Specs Agent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389120" y="4526280.0"/>
            <a:ext cx="731520" cy="0.0"/>
          </a:xfrm>
          <a:prstGeom prst="line">
            <a:avLst/>
          </a:prstGeom>
          <a:ln w="1905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2560320" y="5303520"/>
            <a:ext cx="1828800" cy="640080"/>
          </a:xfrm>
          <a:prstGeom prst="roundRect">
            <a:avLst>
              <a:gd name="adj" fmla="val 10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Google Gemini 2.5 Flash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3474720.0" y="4937760"/>
            <a:ext cx="0.0" cy="365760"/>
          </a:xfrm>
          <a:prstGeom prst="line">
            <a:avLst/>
          </a:prstGeom>
          <a:ln w="1905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5120640" y="2194560"/>
            <a:ext cx="2011680" cy="1645920"/>
          </a:xfrm>
          <a:prstGeom prst="roundRect">
            <a:avLst>
              <a:gd name="adj" fmla="val 10000"/>
            </a:avLst>
          </a:prstGeom>
          <a:solidFill>
            <a:srgbClr val="1A2142"/>
          </a:solidFill>
          <a:ln w="19050">
            <a:solidFill>
              <a:srgbClr val="C3FB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257800" y="237744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defRPr sz="1600" b="1">
                <a:solidFill>
                  <a:srgbClr val="C3FB5A"/>
                </a:solidFill>
                <a:latin typeface="Arial"/>
              </a:defRPr>
            </a:pPr>
            <a:r>
              <a:t>Lead Agent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57800" y="2788920"/>
            <a:ext cx="173736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FFFFFF"/>
                </a:solidFill>
                <a:latin typeface="Arial"/>
              </a:defRPr>
            </a:pPr>
            <a:r>
              <a:t>Synthesises all</a:t>
            </a:r>
            <a:br/>
            <a:r>
              <a:t>reviews into final</a:t>
            </a:r>
            <a:br/>
            <a:r>
              <a:t>status &amp; summary</a:t>
            </a:r>
          </a:p>
        </p:txBody>
      </p:sp>
      <p:cxnSp>
        <p:nvCxnSpPr>
          <p:cNvPr id="19" name="Connector 18"/>
          <p:cNvCxnSpPr/>
          <p:nvPr/>
        </p:nvCxnSpPr>
        <p:spPr>
          <a:xfrm>
            <a:off x="7132320" y="3017520.0"/>
            <a:ext cx="640080" cy="0.0"/>
          </a:xfrm>
          <a:prstGeom prst="line">
            <a:avLst/>
          </a:prstGeom>
          <a:ln w="25400">
            <a:solidFill>
              <a:srgbClr val="006DE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120640" y="5303520"/>
            <a:ext cx="2011680" cy="640080"/>
          </a:xfrm>
          <a:prstGeom prst="roundRect">
            <a:avLst>
              <a:gd name="adj" fmla="val 10000"/>
            </a:avLst>
          </a:prstGeom>
          <a:solidFill>
            <a:srgbClr val="1A21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6200" rIns="76200" tIns="50800" bIns="50800"/>
          <a:lstStyle/>
          <a:p>
            <a:pPr algn="ctr">
              <a:defRPr sz="1100" b="1">
                <a:solidFill>
                  <a:srgbClr val="C3FB5A"/>
                </a:solidFill>
                <a:latin typeface="Arial"/>
              </a:defRPr>
            </a:pPr>
            <a:r>
              <a:t>Knowledge Base</a:t>
            </a:r>
          </a:p>
        </p:txBody>
      </p:sp>
      <p:cxnSp>
        <p:nvCxnSpPr>
          <p:cNvPr id="21" name="Connector 20"/>
          <p:cNvCxnSpPr/>
          <p:nvPr/>
        </p:nvCxnSpPr>
        <p:spPr>
          <a:xfrm>
            <a:off x="6126480.0" y="3840480"/>
            <a:ext cx="0.0" cy="1463040"/>
          </a:xfrm>
          <a:prstGeom prst="line">
            <a:avLst/>
          </a:prstGeom>
          <a:ln w="19050">
            <a:solidFill>
              <a:srgbClr val="E2E2E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7772400" y="1371600"/>
            <a:ext cx="3840480" cy="4389120"/>
          </a:xfrm>
          <a:prstGeom prst="roundRect">
            <a:avLst>
              <a:gd name="adj" fmla="val 4000"/>
            </a:avLst>
          </a:prstGeom>
          <a:solidFill>
            <a:srgbClr val="F6F6F6"/>
          </a:solidFill>
          <a:ln w="12700">
            <a:solidFill>
              <a:srgbClr val="E2E2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955280" y="1508760"/>
            <a:ext cx="34747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680"/>
              </a:lnSpc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1A2142"/>
                </a:solidFill>
                <a:latin typeface="Arial"/>
              </a:defRPr>
            </a:pPr>
            <a:r>
              <a:t>Analysis Output</a:t>
            </a:r>
          </a:p>
        </p:txBody>
      </p:sp>
      <p:sp>
        <p:nvSpPr>
          <p:cNvPr id="24" name="Oval 23"/>
          <p:cNvSpPr/>
          <p:nvPr/>
        </p:nvSpPr>
        <p:spPr>
          <a:xfrm>
            <a:off x="8046720" y="2011680"/>
            <a:ext cx="365760" cy="365760"/>
          </a:xfrm>
          <a:prstGeom prst="ellipse">
            <a:avLst/>
          </a:prstGeom>
          <a:solidFill>
            <a:srgbClr val="09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549640" y="202996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1A2142"/>
                </a:solidFill>
                <a:latin typeface="Arial"/>
              </a:defRPr>
            </a:pPr>
            <a:r>
              <a:t>Green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18320" y="202996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Passed — compliant</a:t>
            </a:r>
          </a:p>
        </p:txBody>
      </p:sp>
      <p:sp>
        <p:nvSpPr>
          <p:cNvPr id="27" name="Oval 26"/>
          <p:cNvSpPr/>
          <p:nvPr/>
        </p:nvSpPr>
        <p:spPr>
          <a:xfrm>
            <a:off x="8046720" y="2560320"/>
            <a:ext cx="365760" cy="365760"/>
          </a:xfrm>
          <a:prstGeom prst="ellipse">
            <a:avLst/>
          </a:prstGeom>
          <a:solidFill>
            <a:srgbClr val="FFB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549640" y="257860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1A2142"/>
                </a:solidFill>
                <a:latin typeface="Arial"/>
              </a:defRPr>
            </a:pPr>
            <a:r>
              <a:t>Amber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418320" y="257860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Minor issues to address</a:t>
            </a:r>
          </a:p>
        </p:txBody>
      </p:sp>
      <p:sp>
        <p:nvSpPr>
          <p:cNvPr id="30" name="Oval 29"/>
          <p:cNvSpPr/>
          <p:nvPr/>
        </p:nvSpPr>
        <p:spPr>
          <a:xfrm>
            <a:off x="8046720" y="3108960"/>
            <a:ext cx="365760" cy="365760"/>
          </a:xfrm>
          <a:prstGeom prst="ellipse">
            <a:avLst/>
          </a:prstGeom>
          <a:solidFill>
            <a:srgbClr val="E300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549640" y="3127248"/>
            <a:ext cx="914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1A2142"/>
                </a:solidFill>
                <a:latin typeface="Arial"/>
              </a:defRPr>
            </a:pPr>
            <a:r>
              <a:t>Red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418320" y="312724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8E8E8E"/>
                </a:solidFill>
                <a:latin typeface="Arial"/>
              </a:defRPr>
            </a:pPr>
            <a:r>
              <a:t>Failed — must resolve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955280" y="356616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439"/>
              </a:lnSpc>
              <a:spcBef>
                <a:spcPts val="0"/>
              </a:spcBef>
              <a:spcAft>
                <a:spcPts val="0"/>
              </a:spcAft>
              <a:defRPr sz="1200" b="1">
                <a:solidFill>
                  <a:srgbClr val="1A2142"/>
                </a:solidFill>
                <a:latin typeface="Arial"/>
              </a:defRPr>
            </a:pPr>
            <a:r>
              <a:t>Overall Status:</a:t>
            </a:r>
          </a:p>
        </p:txBody>
      </p:sp>
      <p:sp>
        <p:nvSpPr>
          <p:cNvPr id="34" name="Oval 33"/>
          <p:cNvSpPr/>
          <p:nvPr/>
        </p:nvSpPr>
        <p:spPr>
          <a:xfrm>
            <a:off x="8046720" y="3886200"/>
            <a:ext cx="137160" cy="137160"/>
          </a:xfrm>
          <a:prstGeom prst="ellipse">
            <a:avLst/>
          </a:prstGeom>
          <a:solidFill>
            <a:srgbClr val="098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321040" y="384048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1A2142"/>
                </a:solidFill>
                <a:latin typeface="Arial"/>
              </a:defRPr>
            </a:pPr>
            <a:r>
              <a:t>Passed</a:t>
            </a:r>
          </a:p>
        </p:txBody>
      </p:sp>
      <p:sp>
        <p:nvSpPr>
          <p:cNvPr id="36" name="Oval 35"/>
          <p:cNvSpPr/>
          <p:nvPr/>
        </p:nvSpPr>
        <p:spPr>
          <a:xfrm>
            <a:off x="8046720" y="4206240"/>
            <a:ext cx="137160" cy="137160"/>
          </a:xfrm>
          <a:prstGeom prst="ellipse">
            <a:avLst/>
          </a:prstGeom>
          <a:solidFill>
            <a:srgbClr val="FFB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321040" y="416052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1A2142"/>
                </a:solidFill>
                <a:latin typeface="Arial"/>
              </a:defRPr>
            </a:pPr>
            <a:r>
              <a:t>Requires Manual Legal Review</a:t>
            </a:r>
          </a:p>
        </p:txBody>
      </p:sp>
      <p:sp>
        <p:nvSpPr>
          <p:cNvPr id="38" name="Oval 37"/>
          <p:cNvSpPr/>
          <p:nvPr/>
        </p:nvSpPr>
        <p:spPr>
          <a:xfrm>
            <a:off x="8046720" y="4526280"/>
            <a:ext cx="137160" cy="137160"/>
          </a:xfrm>
          <a:prstGeom prst="ellipse">
            <a:avLst/>
          </a:prstGeom>
          <a:solidFill>
            <a:srgbClr val="E300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8321040" y="448056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1A2142"/>
                </a:solidFill>
                <a:latin typeface="Arial"/>
              </a:defRPr>
            </a:pPr>
            <a:r>
              <a:t>Failed</a:t>
            </a:r>
          </a:p>
        </p:txBody>
      </p:sp>
      <p:sp>
        <p:nvSpPr>
          <p:cNvPr id="40" name="Oval 39"/>
          <p:cNvSpPr/>
          <p:nvPr/>
        </p:nvSpPr>
        <p:spPr>
          <a:xfrm>
            <a:off x="8046720" y="4846320"/>
            <a:ext cx="137160" cy="137160"/>
          </a:xfrm>
          <a:prstGeom prst="ellipse">
            <a:avLst/>
          </a:prstGeom>
          <a:solidFill>
            <a:srgbClr val="8E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321040" y="4800600"/>
            <a:ext cx="292608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320"/>
              </a:lnSpc>
              <a:spcBef>
                <a:spcPts val="0"/>
              </a:spcBef>
              <a:spcAft>
                <a:spcPts val="0"/>
              </a:spcAft>
              <a:defRPr sz="1100" b="0">
                <a:solidFill>
                  <a:srgbClr val="1A2142"/>
                </a:solidFill>
                <a:latin typeface="Arial"/>
              </a:defRPr>
            </a:pPr>
            <a:r>
              <a:t>Analysis Error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3360"/>
              </a:lnSpc>
              <a:spcBef>
                <a:spcPts val="0"/>
              </a:spcBef>
              <a:spcAft>
                <a:spcPts val="0"/>
              </a:spcAft>
              <a:defRPr sz="2800" b="1">
                <a:solidFill>
                  <a:srgbClr val="1A2142"/>
                </a:solidFill>
                <a:latin typeface="Arial"/>
              </a:defRPr>
            </a:pPr>
            <a:r>
              <a:t>Legal Agent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960120"/>
            <a:ext cx="1371600" cy="38100"/>
          </a:xfrm>
          <a:prstGeom prst="rect">
            <a:avLst/>
          </a:prstGeom>
          <a:solidFill>
            <a:srgbClr val="006D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rgbClr val="8E8E8E"/>
                </a:solidFill>
                <a:latin typeface="Arial"/>
              </a:defRPr>
            </a:pPr>
            <a:r>
              <a:t>Compliance specialist ensuring all marketing materials meet legal and regulatory requirements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1072865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4320" indent="-228600">
              <a:lnSpc>
                <a:spcPts val="2250"/>
              </a:lnSpc>
              <a:spcBef>
                <a:spcPts val="200"/>
              </a:spcBef>
              <a:spcAft>
                <a:spcPts val="400"/>
              </a:spcAft>
              <a:defRPr sz="15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Detects financial promotions — interest rates, APR, credit products, savings rates</a:t>
            </a:r>
          </a:p>
          <a:p>
            <a:pPr marL="274320" indent="-228600">
              <a:lnSpc>
                <a:spcPts val="2250"/>
              </a:lnSpc>
              <a:spcBef>
                <a:spcPts val="200"/>
              </a:spcBef>
              <a:spcAft>
                <a:spcPts val="400"/>
              </a:spcAft>
              <a:defRPr sz="15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Checks advertising standards compliance against ASA/CAP code</a:t>
            </a:r>
          </a:p>
          <a:p>
            <a:pPr marL="274320" indent="-228600">
              <a:lnSpc>
                <a:spcPts val="2250"/>
              </a:lnSpc>
              <a:spcBef>
                <a:spcPts val="200"/>
              </a:spcBef>
              <a:spcAft>
                <a:spcPts val="400"/>
              </a:spcAft>
              <a:defRPr sz="15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Verifies required disclaimers are present, legible, and properly placed</a:t>
            </a:r>
          </a:p>
          <a:p>
            <a:pPr marL="274320" indent="-228600">
              <a:lnSpc>
                <a:spcPts val="2250"/>
              </a:lnSpc>
              <a:spcBef>
                <a:spcPts val="200"/>
              </a:spcBef>
              <a:spcAft>
                <a:spcPts val="400"/>
              </a:spcAft>
              <a:defRPr sz="15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Assesses FCA regulatory compliance for financial services marketing</a:t>
            </a:r>
          </a:p>
          <a:p>
            <a:pPr marL="274320" indent="-228600">
              <a:lnSpc>
                <a:spcPts val="2250"/>
              </a:lnSpc>
              <a:spcBef>
                <a:spcPts val="200"/>
              </a:spcBef>
              <a:spcAft>
                <a:spcPts val="400"/>
              </a:spcAft>
              <a:defRPr sz="15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Reviews terms and conditions — referenced where necessary, qualifying text clear</a:t>
            </a:r>
          </a:p>
          <a:p>
            <a:pPr marL="274320" indent="-228600">
              <a:lnSpc>
                <a:spcPts val="2250"/>
              </a:lnSpc>
              <a:spcBef>
                <a:spcPts val="200"/>
              </a:spcBef>
              <a:spcAft>
                <a:spcPts val="400"/>
              </a:spcAft>
              <a:defRPr sz="15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Checks third-party content — permissions, attributions, influencer disclosures</a:t>
            </a:r>
          </a:p>
          <a:p>
            <a:pPr marL="274320" indent="-228600">
              <a:lnSpc>
                <a:spcPts val="2250"/>
              </a:lnSpc>
              <a:spcBef>
                <a:spcPts val="200"/>
              </a:spcBef>
              <a:spcAft>
                <a:spcPts val="400"/>
              </a:spcAft>
              <a:defRPr sz="15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Financial promotion detected → overall status becomes 'Requires Manual Legal Review'</a:t>
            </a:r>
          </a:p>
          <a:p>
            <a:pPr marL="274320" indent="-228600">
              <a:lnSpc>
                <a:spcPts val="2250"/>
              </a:lnSpc>
              <a:spcBef>
                <a:spcPts val="200"/>
              </a:spcBef>
              <a:spcAft>
                <a:spcPts val="400"/>
              </a:spcAft>
              <a:defRPr sz="1500">
                <a:solidFill>
                  <a:srgbClr val="272727"/>
                </a:solidFill>
                <a:latin typeface="Arial"/>
              </a:defRPr>
              <a:buChar char="•"/>
              <a:buClr>
                <a:srgbClr val="006DE3"/>
              </a:buClr>
              <a:buSzPct val="120000"/>
            </a:pPr>
            <a:r>
              <a:t>Uses British English and constructive language throughout all feedback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